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Lst>
  <p:sldSz cy="10282225" cx="1828005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940982896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94098289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b71d4d830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2b71d4d830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97543e84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297543e84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3.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nvSpPr>
        <p:spPr>
          <a:xfrm>
            <a:off x="699950" y="3341800"/>
            <a:ext cx="16165800" cy="2113500"/>
          </a:xfrm>
          <a:prstGeom prst="rect">
            <a:avLst/>
          </a:prstGeom>
          <a:noFill/>
          <a:ln>
            <a:noFill/>
          </a:ln>
        </p:spPr>
        <p:txBody>
          <a:bodyPr anchorCtr="0" anchor="b" bIns="182750" lIns="182750" spcFirstLastPara="1" rIns="182750" wrap="square" tIns="182750">
            <a:noAutofit/>
          </a:bodyPr>
          <a:lstStyle/>
          <a:p>
            <a:pPr indent="0" lvl="0" marL="0" rtl="0" algn="l">
              <a:spcBef>
                <a:spcPts val="0"/>
              </a:spcBef>
              <a:spcAft>
                <a:spcPts val="0"/>
              </a:spcAft>
              <a:buNone/>
            </a:pPr>
            <a:r>
              <a:rPr lang="en" sz="9596">
                <a:solidFill>
                  <a:srgbClr val="FFFFFF"/>
                </a:solidFill>
                <a:latin typeface="Calibri"/>
                <a:ea typeface="Calibri"/>
                <a:cs typeface="Calibri"/>
                <a:sym typeface="Calibri"/>
              </a:rPr>
              <a:t>Basic image filtering</a:t>
            </a:r>
            <a:endParaRPr sz="9596">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7" y="1777588"/>
            <a:ext cx="17416766" cy="8039384"/>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Edges extraction</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Image recoloring</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Code: extract image edges and recolor it</a:t>
            </a:r>
            <a:endParaRPr sz="3997">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4"/>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Edges extraction</a:t>
            </a:r>
            <a:endParaRPr sz="4395"/>
          </a:p>
        </p:txBody>
      </p:sp>
      <p:sp>
        <p:nvSpPr>
          <p:cNvPr id="156" name="Google Shape;156;p44"/>
          <p:cNvSpPr txBox="1"/>
          <p:nvPr>
            <p:ph idx="4294967295" type="body"/>
          </p:nvPr>
        </p:nvSpPr>
        <p:spPr>
          <a:xfrm>
            <a:off x="618875" y="1618575"/>
            <a:ext cx="13438800" cy="2165700"/>
          </a:xfrm>
          <a:prstGeom prst="rect">
            <a:avLst/>
          </a:prstGeom>
          <a:noFill/>
          <a:ln>
            <a:noFill/>
          </a:ln>
        </p:spPr>
        <p:txBody>
          <a:bodyPr anchorCtr="0" anchor="t" bIns="182675" lIns="182675" spcFirstLastPara="1" rIns="182675" wrap="square" tIns="182675">
            <a:noAutofit/>
          </a:bodyPr>
          <a:lstStyle/>
          <a:p>
            <a:pPr indent="-482409" lvl="0" marL="457200" marR="0" rtl="0" algn="l">
              <a:lnSpc>
                <a:spcPct val="115000"/>
              </a:lnSpc>
              <a:spcBef>
                <a:spcPts val="1600"/>
              </a:spcBef>
              <a:spcAft>
                <a:spcPts val="0"/>
              </a:spcAft>
              <a:buClr>
                <a:srgbClr val="434343"/>
              </a:buClr>
              <a:buSzPts val="3997"/>
              <a:buChar char="●"/>
            </a:pPr>
            <a:r>
              <a:rPr b="1" lang="en" sz="3997">
                <a:solidFill>
                  <a:srgbClr val="434343"/>
                </a:solidFill>
              </a:rPr>
              <a:t>Edges</a:t>
            </a:r>
            <a:r>
              <a:rPr b="1" lang="en" sz="3997">
                <a:solidFill>
                  <a:srgbClr val="434343"/>
                </a:solidFill>
              </a:rPr>
              <a:t> </a:t>
            </a:r>
            <a:r>
              <a:rPr lang="en" sz="3997">
                <a:solidFill>
                  <a:srgbClr val="434343"/>
                </a:solidFill>
              </a:rPr>
              <a:t>are curves on an image whose points manifest a sharp change in brightness with respect</a:t>
            </a:r>
            <a:r>
              <a:rPr lang="en" sz="3997">
                <a:solidFill>
                  <a:srgbClr val="434343"/>
                </a:solidFill>
              </a:rPr>
              <a:t> to their surrouding ones</a:t>
            </a:r>
            <a:endParaRPr sz="3997">
              <a:solidFill>
                <a:srgbClr val="434343"/>
              </a:solidFill>
            </a:endParaRPr>
          </a:p>
        </p:txBody>
      </p:sp>
      <p:sp>
        <p:nvSpPr>
          <p:cNvPr id="157" name="Google Shape;157;p44"/>
          <p:cNvSpPr txBox="1"/>
          <p:nvPr/>
        </p:nvSpPr>
        <p:spPr>
          <a:xfrm>
            <a:off x="695075" y="3079100"/>
            <a:ext cx="14166000" cy="1524300"/>
          </a:xfrm>
          <a:prstGeom prst="rect">
            <a:avLst/>
          </a:prstGeom>
          <a:noFill/>
          <a:ln>
            <a:noFill/>
          </a:ln>
        </p:spPr>
        <p:txBody>
          <a:bodyPr anchorCtr="0" anchor="ctr" bIns="91425" lIns="91425" spcFirstLastPara="1" rIns="91425" wrap="square" tIns="91425">
            <a:noAutofit/>
          </a:bodyPr>
          <a:lstStyle/>
          <a:p>
            <a:pPr indent="-482409" lvl="0" marL="457200" rtl="0" algn="l">
              <a:lnSpc>
                <a:spcPct val="115000"/>
              </a:lnSpc>
              <a:spcBef>
                <a:spcPts val="1600"/>
              </a:spcBef>
              <a:spcAft>
                <a:spcPts val="0"/>
              </a:spcAft>
              <a:buClr>
                <a:srgbClr val="434343"/>
              </a:buClr>
              <a:buSzPts val="3997"/>
              <a:buFont typeface="Calibri"/>
              <a:buChar char="●"/>
            </a:pPr>
            <a:r>
              <a:rPr lang="en" sz="3997">
                <a:solidFill>
                  <a:srgbClr val="434343"/>
                </a:solidFill>
                <a:latin typeface="Calibri"/>
                <a:ea typeface="Calibri"/>
                <a:cs typeface="Calibri"/>
                <a:sym typeface="Calibri"/>
              </a:rPr>
              <a:t>Finding edges means </a:t>
            </a:r>
            <a:r>
              <a:rPr b="1" lang="en" sz="3997">
                <a:solidFill>
                  <a:srgbClr val="434343"/>
                </a:solidFill>
                <a:latin typeface="Calibri"/>
                <a:ea typeface="Calibri"/>
                <a:cs typeface="Calibri"/>
                <a:sym typeface="Calibri"/>
              </a:rPr>
              <a:t>finding contours of image features</a:t>
            </a:r>
            <a:endParaRPr b="1"/>
          </a:p>
        </p:txBody>
      </p:sp>
      <p:pic>
        <p:nvPicPr>
          <p:cNvPr id="158" name="Google Shape;158;p44"/>
          <p:cNvPicPr preferRelativeResize="0"/>
          <p:nvPr/>
        </p:nvPicPr>
        <p:blipFill rotWithShape="1">
          <a:blip r:embed="rId3">
            <a:alphaModFix/>
          </a:blip>
          <a:srcRect b="0" l="0" r="19458" t="0"/>
          <a:stretch/>
        </p:blipFill>
        <p:spPr>
          <a:xfrm>
            <a:off x="1760500" y="4711704"/>
            <a:ext cx="5369149" cy="3743200"/>
          </a:xfrm>
          <a:prstGeom prst="rect">
            <a:avLst/>
          </a:prstGeom>
          <a:noFill/>
          <a:ln>
            <a:noFill/>
          </a:ln>
        </p:spPr>
      </p:pic>
      <p:cxnSp>
        <p:nvCxnSpPr>
          <p:cNvPr id="159" name="Google Shape;159;p44"/>
          <p:cNvCxnSpPr/>
          <p:nvPr/>
        </p:nvCxnSpPr>
        <p:spPr>
          <a:xfrm>
            <a:off x="7813925" y="6583300"/>
            <a:ext cx="1856400" cy="0"/>
          </a:xfrm>
          <a:prstGeom prst="straightConnector1">
            <a:avLst/>
          </a:prstGeom>
          <a:noFill/>
          <a:ln cap="flat" cmpd="sng" w="152400">
            <a:solidFill>
              <a:srgbClr val="4A86E8"/>
            </a:solidFill>
            <a:prstDash val="solid"/>
            <a:round/>
            <a:headEnd len="med" w="med" type="none"/>
            <a:tailEnd len="med" w="med" type="triangle"/>
          </a:ln>
        </p:spPr>
      </p:cxnSp>
      <p:sp>
        <p:nvSpPr>
          <p:cNvPr id="160" name="Google Shape;160;p44"/>
          <p:cNvSpPr txBox="1"/>
          <p:nvPr/>
        </p:nvSpPr>
        <p:spPr>
          <a:xfrm>
            <a:off x="4745175" y="8826825"/>
            <a:ext cx="8373300" cy="12042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latin typeface="Courier New"/>
                <a:ea typeface="Courier New"/>
                <a:cs typeface="Courier New"/>
                <a:sym typeface="Courier New"/>
              </a:rPr>
              <a:t># with Pillow</a:t>
            </a:r>
            <a:endParaRPr b="1" sz="2800">
              <a:latin typeface="Courier New"/>
              <a:ea typeface="Courier New"/>
              <a:cs typeface="Courier New"/>
              <a:sym typeface="Courier New"/>
            </a:endParaRPr>
          </a:p>
          <a:p>
            <a:pPr indent="0" lvl="0" marL="0" rtl="0" algn="l">
              <a:spcBef>
                <a:spcPts val="0"/>
              </a:spcBef>
              <a:spcAft>
                <a:spcPts val="0"/>
              </a:spcAft>
              <a:buNone/>
            </a:pPr>
            <a:r>
              <a:rPr b="1" lang="en" sz="2800">
                <a:latin typeface="Courier New"/>
                <a:ea typeface="Courier New"/>
                <a:cs typeface="Courier New"/>
                <a:sym typeface="Courier New"/>
              </a:rPr>
              <a:t>img.filter(ImageFilter.FIND_EDGES)</a:t>
            </a:r>
            <a:endParaRPr b="1" sz="2800">
              <a:latin typeface="Courier New"/>
              <a:ea typeface="Courier New"/>
              <a:cs typeface="Courier New"/>
              <a:sym typeface="Courier New"/>
            </a:endParaRPr>
          </a:p>
        </p:txBody>
      </p:sp>
      <p:pic>
        <p:nvPicPr>
          <p:cNvPr id="161" name="Google Shape;161;p44"/>
          <p:cNvPicPr preferRelativeResize="0"/>
          <p:nvPr/>
        </p:nvPicPr>
        <p:blipFill>
          <a:blip r:embed="rId4">
            <a:alphaModFix/>
          </a:blip>
          <a:stretch>
            <a:fillRect/>
          </a:stretch>
        </p:blipFill>
        <p:spPr>
          <a:xfrm>
            <a:off x="10094725" y="4711700"/>
            <a:ext cx="5369150" cy="3731383"/>
          </a:xfrm>
          <a:prstGeom prst="rect">
            <a:avLst/>
          </a:prstGeom>
          <a:noFill/>
          <a:ln>
            <a:noFill/>
          </a:ln>
        </p:spPr>
      </p:pic>
      <p:pic>
        <p:nvPicPr>
          <p:cNvPr id="162" name="Google Shape;162;p44"/>
          <p:cNvPicPr preferRelativeResize="0"/>
          <p:nvPr/>
        </p:nvPicPr>
        <p:blipFill>
          <a:blip r:embed="rId5">
            <a:alphaModFix/>
          </a:blip>
          <a:stretch>
            <a:fillRect/>
          </a:stretch>
        </p:blipFill>
        <p:spPr>
          <a:xfrm>
            <a:off x="14948974" y="2172475"/>
            <a:ext cx="2660276" cy="2215443"/>
          </a:xfrm>
          <a:prstGeom prst="rect">
            <a:avLst/>
          </a:prstGeom>
          <a:noFill/>
          <a:ln cap="flat" cmpd="sng" w="76200">
            <a:solidFill>
              <a:srgbClr val="4A86E8"/>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6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45"/>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Image recoloring</a:t>
            </a:r>
            <a:endParaRPr sz="4395"/>
          </a:p>
        </p:txBody>
      </p:sp>
      <p:sp>
        <p:nvSpPr>
          <p:cNvPr id="168" name="Google Shape;168;p45"/>
          <p:cNvSpPr txBox="1"/>
          <p:nvPr>
            <p:ph idx="4294967295" type="body"/>
          </p:nvPr>
        </p:nvSpPr>
        <p:spPr>
          <a:xfrm>
            <a:off x="618875" y="1618575"/>
            <a:ext cx="17219100" cy="2165700"/>
          </a:xfrm>
          <a:prstGeom prst="rect">
            <a:avLst/>
          </a:prstGeom>
          <a:noFill/>
          <a:ln>
            <a:noFill/>
          </a:ln>
        </p:spPr>
        <p:txBody>
          <a:bodyPr anchorCtr="0" anchor="t" bIns="182675" lIns="182675" spcFirstLastPara="1" rIns="182675" wrap="square" tIns="182675">
            <a:noAutofit/>
          </a:bodyPr>
          <a:lstStyle/>
          <a:p>
            <a:pPr indent="-482409" lvl="0" marL="457200" marR="0" rtl="0" algn="l">
              <a:lnSpc>
                <a:spcPct val="115000"/>
              </a:lnSpc>
              <a:spcBef>
                <a:spcPts val="1600"/>
              </a:spcBef>
              <a:spcAft>
                <a:spcPts val="0"/>
              </a:spcAft>
              <a:buClr>
                <a:srgbClr val="434343"/>
              </a:buClr>
              <a:buSzPts val="3997"/>
              <a:buChar char="●"/>
            </a:pPr>
            <a:r>
              <a:rPr b="1" lang="en" sz="3997">
                <a:solidFill>
                  <a:srgbClr val="434343"/>
                </a:solidFill>
              </a:rPr>
              <a:t>Recoloring</a:t>
            </a:r>
            <a:r>
              <a:rPr b="1" lang="en" sz="3997">
                <a:solidFill>
                  <a:srgbClr val="434343"/>
                </a:solidFill>
              </a:rPr>
              <a:t> </a:t>
            </a:r>
            <a:r>
              <a:rPr lang="en" sz="3997">
                <a:solidFill>
                  <a:srgbClr val="434343"/>
                </a:solidFill>
              </a:rPr>
              <a:t>an image means changing the RGBA values of all its pixels according to a transformation rule</a:t>
            </a:r>
            <a:endParaRPr sz="3997">
              <a:solidFill>
                <a:srgbClr val="434343"/>
              </a:solidFill>
            </a:endParaRPr>
          </a:p>
        </p:txBody>
      </p:sp>
      <p:sp>
        <p:nvSpPr>
          <p:cNvPr id="169" name="Google Shape;169;p45"/>
          <p:cNvSpPr txBox="1"/>
          <p:nvPr/>
        </p:nvSpPr>
        <p:spPr>
          <a:xfrm>
            <a:off x="695075" y="3079100"/>
            <a:ext cx="14166000" cy="1524300"/>
          </a:xfrm>
          <a:prstGeom prst="rect">
            <a:avLst/>
          </a:prstGeom>
          <a:noFill/>
          <a:ln>
            <a:noFill/>
          </a:ln>
        </p:spPr>
        <p:txBody>
          <a:bodyPr anchorCtr="0" anchor="ctr" bIns="91425" lIns="91425" spcFirstLastPara="1" rIns="91425" wrap="square" tIns="91425">
            <a:noAutofit/>
          </a:bodyPr>
          <a:lstStyle/>
          <a:p>
            <a:pPr indent="-482409" lvl="0" marL="457200" rtl="0" algn="l">
              <a:lnSpc>
                <a:spcPct val="115000"/>
              </a:lnSpc>
              <a:spcBef>
                <a:spcPts val="1600"/>
              </a:spcBef>
              <a:spcAft>
                <a:spcPts val="0"/>
              </a:spcAft>
              <a:buClr>
                <a:srgbClr val="434343"/>
              </a:buClr>
              <a:buSzPts val="3997"/>
              <a:buFont typeface="Calibri"/>
              <a:buChar char="●"/>
            </a:pPr>
            <a:r>
              <a:rPr lang="en" sz="3997">
                <a:solidFill>
                  <a:srgbClr val="434343"/>
                </a:solidFill>
                <a:latin typeface="Calibri"/>
                <a:ea typeface="Calibri"/>
                <a:cs typeface="Calibri"/>
                <a:sym typeface="Calibri"/>
              </a:rPr>
              <a:t>A common recoloring task is to turn the image to </a:t>
            </a:r>
            <a:r>
              <a:rPr b="1" lang="en" sz="3997">
                <a:solidFill>
                  <a:srgbClr val="434343"/>
                </a:solidFill>
                <a:latin typeface="Calibri"/>
                <a:ea typeface="Calibri"/>
                <a:cs typeface="Calibri"/>
                <a:sym typeface="Calibri"/>
              </a:rPr>
              <a:t>grayscale</a:t>
            </a:r>
            <a:endParaRPr b="1"/>
          </a:p>
        </p:txBody>
      </p:sp>
      <p:pic>
        <p:nvPicPr>
          <p:cNvPr id="170" name="Google Shape;170;p45"/>
          <p:cNvPicPr preferRelativeResize="0"/>
          <p:nvPr/>
        </p:nvPicPr>
        <p:blipFill rotWithShape="1">
          <a:blip r:embed="rId3">
            <a:alphaModFix/>
          </a:blip>
          <a:srcRect b="0" l="0" r="19458" t="0"/>
          <a:stretch/>
        </p:blipFill>
        <p:spPr>
          <a:xfrm>
            <a:off x="1760500" y="4711704"/>
            <a:ext cx="5369149" cy="3743200"/>
          </a:xfrm>
          <a:prstGeom prst="rect">
            <a:avLst/>
          </a:prstGeom>
          <a:noFill/>
          <a:ln>
            <a:noFill/>
          </a:ln>
        </p:spPr>
      </p:pic>
      <p:cxnSp>
        <p:nvCxnSpPr>
          <p:cNvPr id="171" name="Google Shape;171;p45"/>
          <p:cNvCxnSpPr/>
          <p:nvPr/>
        </p:nvCxnSpPr>
        <p:spPr>
          <a:xfrm>
            <a:off x="7813925" y="6583300"/>
            <a:ext cx="1856400" cy="0"/>
          </a:xfrm>
          <a:prstGeom prst="straightConnector1">
            <a:avLst/>
          </a:prstGeom>
          <a:noFill/>
          <a:ln cap="flat" cmpd="sng" w="152400">
            <a:solidFill>
              <a:srgbClr val="4A86E8"/>
            </a:solidFill>
            <a:prstDash val="solid"/>
            <a:round/>
            <a:headEnd len="med" w="med" type="none"/>
            <a:tailEnd len="med" w="med" type="triangle"/>
          </a:ln>
        </p:spPr>
      </p:cxnSp>
      <p:pic>
        <p:nvPicPr>
          <p:cNvPr id="172" name="Google Shape;172;p45"/>
          <p:cNvPicPr preferRelativeResize="0"/>
          <p:nvPr/>
        </p:nvPicPr>
        <p:blipFill rotWithShape="1">
          <a:blip r:embed="rId4">
            <a:alphaModFix/>
          </a:blip>
          <a:srcRect b="0" l="0" r="19458" t="0"/>
          <a:stretch/>
        </p:blipFill>
        <p:spPr>
          <a:xfrm>
            <a:off x="10354600" y="4711704"/>
            <a:ext cx="5369149" cy="3743200"/>
          </a:xfrm>
          <a:prstGeom prst="rect">
            <a:avLst/>
          </a:prstGeom>
          <a:noFill/>
          <a:ln>
            <a:noFill/>
          </a:ln>
        </p:spPr>
      </p:pic>
      <p:grpSp>
        <p:nvGrpSpPr>
          <p:cNvPr id="173" name="Google Shape;173;p45"/>
          <p:cNvGrpSpPr/>
          <p:nvPr/>
        </p:nvGrpSpPr>
        <p:grpSpPr>
          <a:xfrm>
            <a:off x="2323025" y="8890500"/>
            <a:ext cx="12943500" cy="1204200"/>
            <a:chOff x="2780225" y="8890500"/>
            <a:chExt cx="12943500" cy="1204200"/>
          </a:xfrm>
        </p:grpSpPr>
        <p:sp>
          <p:nvSpPr>
            <p:cNvPr id="174" name="Google Shape;174;p45"/>
            <p:cNvSpPr txBox="1"/>
            <p:nvPr/>
          </p:nvSpPr>
          <p:spPr>
            <a:xfrm>
              <a:off x="2780225" y="8890500"/>
              <a:ext cx="12943500" cy="12042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latin typeface="Courier New"/>
                  <a:ea typeface="Courier New"/>
                  <a:cs typeface="Courier New"/>
                  <a:sym typeface="Courier New"/>
                </a:rPr>
                <a:t># with Pillow</a:t>
              </a:r>
              <a:endParaRPr b="1" sz="2800">
                <a:latin typeface="Courier New"/>
                <a:ea typeface="Courier New"/>
                <a:cs typeface="Courier New"/>
                <a:sym typeface="Courier New"/>
              </a:endParaRPr>
            </a:p>
            <a:p>
              <a:pPr indent="0" lvl="0" marL="0" rtl="0" algn="l">
                <a:spcBef>
                  <a:spcPts val="0"/>
                </a:spcBef>
                <a:spcAft>
                  <a:spcPts val="0"/>
                </a:spcAft>
                <a:buNone/>
              </a:pPr>
              <a:r>
                <a:rPr b="1" lang="en" sz="2800">
                  <a:latin typeface="Courier New"/>
                  <a:ea typeface="Courier New"/>
                  <a:cs typeface="Courier New"/>
                  <a:sym typeface="Courier New"/>
                </a:rPr>
                <a:t>img.convert(‘L’)</a:t>
              </a:r>
              <a:endParaRPr b="1" sz="2800">
                <a:latin typeface="Courier New"/>
                <a:ea typeface="Courier New"/>
                <a:cs typeface="Courier New"/>
                <a:sym typeface="Courier New"/>
              </a:endParaRPr>
            </a:p>
          </p:txBody>
        </p:sp>
        <p:sp>
          <p:nvSpPr>
            <p:cNvPr id="175" name="Google Shape;175;p45"/>
            <p:cNvSpPr txBox="1"/>
            <p:nvPr/>
          </p:nvSpPr>
          <p:spPr>
            <a:xfrm>
              <a:off x="6560425" y="9281400"/>
              <a:ext cx="9163200" cy="8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latin typeface="Courier New"/>
                  <a:ea typeface="Courier New"/>
                  <a:cs typeface="Courier New"/>
                  <a:sym typeface="Courier New"/>
                </a:rPr>
                <a:t># rule: L =</a:t>
              </a:r>
              <a:r>
                <a:rPr b="1" lang="en" sz="2000">
                  <a:latin typeface="Courier New"/>
                  <a:ea typeface="Courier New"/>
                  <a:cs typeface="Courier New"/>
                  <a:sym typeface="Courier New"/>
                </a:rPr>
                <a:t> R * 299/1000 + G * 587/1000 + B * 114/1000</a:t>
              </a:r>
              <a:endParaRPr b="1" sz="2000">
                <a:latin typeface="Courier New"/>
                <a:ea typeface="Courier New"/>
                <a:cs typeface="Courier New"/>
                <a:sym typeface="Courier New"/>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46"/>
          <p:cNvSpPr txBox="1"/>
          <p:nvPr>
            <p:ph type="title"/>
          </p:nvPr>
        </p:nvSpPr>
        <p:spPr>
          <a:xfrm>
            <a:off x="980311" y="976048"/>
            <a:ext cx="16060561" cy="8177812"/>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Code: extract image edges and recolor it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186" name="Google Shape;186;p47"/>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Edges extraction</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Image recoloring</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Code: extract image edges and recolor it</a:t>
            </a:r>
            <a:endParaRPr sz="3997">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48"/>
          <p:cNvSpPr txBox="1"/>
          <p:nvPr>
            <p:ph type="ctrTitle"/>
          </p:nvPr>
        </p:nvSpPr>
        <p:spPr>
          <a:xfrm>
            <a:off x="780954" y="3636866"/>
            <a:ext cx="16436587" cy="1866336"/>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Image watermarking</a:t>
            </a:r>
            <a:endParaRPr b="0" i="0" sz="9596" u="none" cap="none" strike="noStrike">
              <a:solidFill>
                <a:schemeClr val="lt1"/>
              </a:solidFill>
              <a:latin typeface="Calibri"/>
              <a:ea typeface="Calibri"/>
              <a:cs typeface="Calibri"/>
              <a:sym typeface="Calibri"/>
            </a:endParaRPr>
          </a:p>
        </p:txBody>
      </p:sp>
      <p:sp>
        <p:nvSpPr>
          <p:cNvPr id="192" name="Google Shape;192;p48"/>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